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0CFE6CB-CA5D-41B1-A173-45D046936FFB}" type="datetimeFigureOut">
              <a:rPr lang="pl-PL" smtClean="0"/>
              <a:pPr/>
              <a:t>31.01.2025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ECD644F-7363-4F4D-BB2A-FBDFEF5A16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Obszar zdegradowany i rewitalizacji Gminy Gródek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Konsultacje społeczne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Wyznaczone obszary zdegradowane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Obszarami, które spełniają warunki wymienione w art. 9 ustawy o rewitalizacji do uznania za obszar zdegradowany na terenie gminy są miejscowości:</a:t>
            </a:r>
          </a:p>
          <a:p>
            <a:pPr lvl="0"/>
            <a:r>
              <a:rPr lang="pl-PL" dirty="0"/>
              <a:t>Zubry- sfera funkcjonalno-przestrzenna, </a:t>
            </a:r>
          </a:p>
          <a:p>
            <a:pPr lvl="0"/>
            <a:r>
              <a:rPr lang="pl-PL" dirty="0"/>
              <a:t>Zubki - sfera funkcjonalno-przestrzenna, </a:t>
            </a:r>
          </a:p>
          <a:p>
            <a:pPr lvl="0"/>
            <a:r>
              <a:rPr lang="pl-PL" dirty="0"/>
              <a:t>Zielona - sfera funkcjonalno-przestrzenna, </a:t>
            </a:r>
          </a:p>
          <a:p>
            <a:pPr lvl="0"/>
            <a:r>
              <a:rPr lang="pl-PL" dirty="0"/>
              <a:t>Zarzeczany - sfera funkcjonalno-przestrzenna, sfera techniczna</a:t>
            </a:r>
          </a:p>
          <a:p>
            <a:pPr lvl="0"/>
            <a:r>
              <a:rPr lang="pl-PL" dirty="0"/>
              <a:t>Wiejki - sfera funkcjonalno-przestrzenna, sfera gospodarcza</a:t>
            </a:r>
          </a:p>
          <a:p>
            <a:pPr lvl="0"/>
            <a:r>
              <a:rPr lang="pl-PL" dirty="0"/>
              <a:t>Waliły-Stacja - sfera funkcjonalno-przestrzenna, </a:t>
            </a:r>
          </a:p>
          <a:p>
            <a:pPr lvl="0"/>
            <a:r>
              <a:rPr lang="pl-PL" dirty="0"/>
              <a:t>Waliły-Dwór- sfera funkcjonalno-przestrzenna,</a:t>
            </a:r>
          </a:p>
          <a:p>
            <a:pPr lvl="0"/>
            <a:r>
              <a:rPr lang="pl-PL" dirty="0"/>
              <a:t>Waliły- sfera funkcjonalno-przestrzenna</a:t>
            </a:r>
            <a:r>
              <a:rPr lang="pl-PL" dirty="0" smtClean="0"/>
              <a:t>,</a:t>
            </a:r>
            <a:endParaRPr lang="pl-P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Obszary </a:t>
            </a:r>
            <a:r>
              <a:rPr lang="pl-PL" dirty="0" err="1" smtClean="0"/>
              <a:t>zdegrzdowane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pl-PL" dirty="0"/>
              <a:t>Świsłoczany- sfera funkcjonalno-przestrzenna,</a:t>
            </a:r>
          </a:p>
          <a:p>
            <a:pPr lvl="0"/>
            <a:r>
              <a:rPr lang="pl-PL" dirty="0"/>
              <a:t>Straszewo- sfera funkcjonalno-przestrzenna,</a:t>
            </a:r>
          </a:p>
          <a:p>
            <a:pPr lvl="0"/>
            <a:r>
              <a:rPr lang="pl-PL" dirty="0"/>
              <a:t>Przechody - sfera funkcjonalno-przestrzenna, sfera gospodarcza</a:t>
            </a:r>
          </a:p>
          <a:p>
            <a:pPr lvl="0"/>
            <a:r>
              <a:rPr lang="pl-PL" dirty="0"/>
              <a:t>Nowosiółki - sfera funkcjonalno-przestrzenna,</a:t>
            </a:r>
          </a:p>
          <a:p>
            <a:pPr lvl="0"/>
            <a:r>
              <a:rPr lang="pl-PL" dirty="0"/>
              <a:t>Mieleszki - sfera funkcjonalno-przestrzenna,</a:t>
            </a:r>
          </a:p>
          <a:p>
            <a:pPr lvl="0"/>
            <a:r>
              <a:rPr lang="pl-PL" dirty="0" err="1"/>
              <a:t>Królowy</a:t>
            </a:r>
            <a:r>
              <a:rPr lang="pl-PL" dirty="0"/>
              <a:t> Most </a:t>
            </a:r>
            <a:r>
              <a:rPr lang="pl-PL" b="1" dirty="0"/>
              <a:t>- </a:t>
            </a:r>
            <a:r>
              <a:rPr lang="pl-PL" dirty="0"/>
              <a:t>sfera funkcjonalno-przestrzenna,</a:t>
            </a:r>
          </a:p>
          <a:p>
            <a:pPr lvl="0"/>
            <a:r>
              <a:rPr lang="pl-PL" dirty="0"/>
              <a:t>Grzybowce - sfera funkcjonalno-przestrzenna,</a:t>
            </a:r>
          </a:p>
          <a:p>
            <a:pPr lvl="0"/>
            <a:r>
              <a:rPr lang="pl-PL" dirty="0"/>
              <a:t>Chomontowce - sfera funkcjonalno-przestrzenna,</a:t>
            </a:r>
          </a:p>
          <a:p>
            <a:pPr lvl="0"/>
            <a:r>
              <a:rPr lang="pl-PL" dirty="0"/>
              <a:t>Bobrowniki - sfera funkcjonalno-przestrzenna,</a:t>
            </a:r>
          </a:p>
          <a:p>
            <a:r>
              <a:rPr lang="pl-PL" dirty="0"/>
              <a:t>Bielewicze - sfera funkcjonalno-przestrzenna</a:t>
            </a:r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640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Obszary rewitalizacji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>
                <a:solidFill>
                  <a:srgbClr val="00B050"/>
                </a:solidFill>
              </a:rPr>
              <a:t>Zgodnie z art. 10. 1. Obszar obejmujący całość lub część obszaru zdegradowanego, cechujący się szczególną koncentracją negatywnych zjawisk, o których mowa w art. 9 ust. 1, na którym z uwagi na istotne znaczenie dla rozwoju lokalnego gmina zamierza prowadzić rewitalizację, wyznacza się jako obszar rewitalizacji. 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Obszary rewitalizacji 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pl-PL" dirty="0">
                <a:solidFill>
                  <a:srgbClr val="00B050"/>
                </a:solidFill>
              </a:rPr>
              <a:t>Podobszar I –Zarzeczany</a:t>
            </a:r>
          </a:p>
          <a:p>
            <a:pPr lvl="0" fontAlgn="base"/>
            <a:r>
              <a:rPr lang="pl-PL" dirty="0">
                <a:solidFill>
                  <a:srgbClr val="00B050"/>
                </a:solidFill>
              </a:rPr>
              <a:t>Podobszar II- Waliły Stacja</a:t>
            </a:r>
          </a:p>
          <a:p>
            <a:r>
              <a:rPr lang="pl-PL" dirty="0">
                <a:solidFill>
                  <a:srgbClr val="00B050"/>
                </a:solidFill>
              </a:rPr>
              <a:t>Podobszar III- Nowosiółki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Obszar rewitalizacji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pl-PL" dirty="0" smtClean="0">
                <a:solidFill>
                  <a:srgbClr val="00B050"/>
                </a:solidFill>
              </a:rPr>
              <a:t>Obszar rewitalizacji nie może być większy niż 20% powierzchni gminy oraz zamieszkały przez więcej niż 30% liczby mieszkańców gminy. Obszar rewitalizacji może być podzielony na podobszary, w tym podobszary nieposiadające ze sobą wspólnych granic.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Obszar rewitalizacji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l-PL" dirty="0">
                <a:solidFill>
                  <a:srgbClr val="00B050"/>
                </a:solidFill>
              </a:rPr>
              <a:t>Łączny teren przeznaczony do rewitalizacji wynosi 238,5817 ha, co daje około 15% powierzchni Gminy i zamieszkuje go łącznie 692 osoby (14 % ogółu ludności). </a:t>
            </a:r>
          </a:p>
          <a:p>
            <a:r>
              <a:rPr lang="pl-PL" dirty="0">
                <a:solidFill>
                  <a:srgbClr val="00B050"/>
                </a:solidFill>
              </a:rPr>
              <a:t>Tym samym mieści się on w limitach powierzchniowych i ludnościowych wyznaczonych przez ustawę o rewitalizacji</a:t>
            </a:r>
            <a:r>
              <a:rPr lang="pl-PL" dirty="0"/>
              <a:t>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OBSZAR ZDAEGRADOWANY DO REWITALIZACJI NOWOSIÓŁKI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128190"/>
            <a:ext cx="4039460" cy="57298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OBSZAR ZDEGRADOWANY DO REWITALIZACJI ZARZECZANY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961" y="1554163"/>
            <a:ext cx="5232478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OBSZAR  ZDEGRADOWANY DO REWITALIZACJI WALIŁY STACJA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852628" y="1554163"/>
            <a:ext cx="5591144" cy="452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Obszar </a:t>
            </a:r>
            <a:r>
              <a:rPr lang="pl-PL" dirty="0" err="1" smtClean="0"/>
              <a:t>zdagradowany</a:t>
            </a:r>
            <a:r>
              <a:rPr lang="pl-PL" dirty="0" smtClean="0"/>
              <a:t> - pojęcie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pl-PL" dirty="0" smtClean="0"/>
              <a:t>Zgodnie z Ustawą o rewitalizacji obszar gminy znajdujący się w stanie kryzysowym z powodu koncentracji negatywnych zjawisk społecznych, w szczególności bezrobocia, ubóstwa, przestępczości, wysokiej liczby mieszkańców będących osobami ze szczególnymi potrzebami, niskiego poziomu edukacji lub kapitału społecznego, a także niewystarczającego poziomu uczestnictwa w życiu publicznym i kulturalnym, można wyznaczyć jako obszar zdegradowany w przypadku występowania na nim ponadto co najmniej jednego z następujących negatywnych zjawisk: gospodarczych, środowiskowych, przestrzenno-funkcjonalnych, technicznych   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Wskaźniki społeczne demografia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/>
              <a:t>Procentowy udział liczby ludności na terenie poszczególnych miejscowości</a:t>
            </a:r>
          </a:p>
          <a:p>
            <a:r>
              <a:rPr lang="pl-PL" b="1" dirty="0"/>
              <a:t>Wskaźnik liczby ludności w wieku produkcyjnym na terenie poszczególnych </a:t>
            </a:r>
            <a:r>
              <a:rPr lang="pl-PL" b="1" dirty="0" smtClean="0"/>
              <a:t>miejscowości/</a:t>
            </a:r>
          </a:p>
          <a:p>
            <a:r>
              <a:rPr lang="pl-PL" b="1" dirty="0"/>
              <a:t>Wskaźnik liczby ludności  w wieku poprodukcyjnym na terenie poszczególnych </a:t>
            </a:r>
            <a:r>
              <a:rPr lang="pl-PL" b="1" dirty="0" smtClean="0"/>
              <a:t>miejscowości</a:t>
            </a:r>
          </a:p>
          <a:p>
            <a:r>
              <a:rPr lang="pl-PL" b="1" dirty="0"/>
              <a:t>Liczba osób w wieku przedprodukcyjnym na </a:t>
            </a:r>
            <a:r>
              <a:rPr lang="pl-PL" b="1" dirty="0" smtClean="0"/>
              <a:t>terenie poszczególnych miejscowości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Wskaźniki społeczne – pomoc społeczna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b="1" dirty="0" smtClean="0"/>
              <a:t>Wskaźnik </a:t>
            </a:r>
            <a:r>
              <a:rPr lang="pl-PL" b="1" dirty="0"/>
              <a:t>liczby ludności pobierającej zasiłki  na 100 mieszkańców na terenie poszczególnych </a:t>
            </a:r>
            <a:r>
              <a:rPr lang="pl-PL" b="1" dirty="0" smtClean="0"/>
              <a:t>miejscowości</a:t>
            </a:r>
          </a:p>
          <a:p>
            <a:pPr lvl="0"/>
            <a:r>
              <a:rPr lang="pl-PL" b="1" dirty="0"/>
              <a:t>Wskaźnik liczby osób pobierających zasiłki  z powodu bezrobocia na 100 </a:t>
            </a:r>
            <a:r>
              <a:rPr lang="pl-PL" b="1" dirty="0" smtClean="0"/>
              <a:t>mieszkańców</a:t>
            </a:r>
          </a:p>
          <a:p>
            <a:pPr lvl="0"/>
            <a:r>
              <a:rPr lang="pl-PL" b="1" dirty="0"/>
              <a:t>Wskaźnik liczby mieszkańców pobierających zasiłki  z tytułu ubóstwa na 100 </a:t>
            </a:r>
            <a:r>
              <a:rPr lang="pl-PL" b="1" dirty="0" smtClean="0"/>
              <a:t>mieszkańców</a:t>
            </a:r>
          </a:p>
          <a:p>
            <a:pPr lvl="0"/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Wskaźniki społeczne - bezrobocie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b="1" dirty="0"/>
              <a:t>Wskaźnik liczby bezrobotnych na 100 </a:t>
            </a:r>
            <a:r>
              <a:rPr lang="pl-PL" b="1" dirty="0" smtClean="0"/>
              <a:t>mieszkańców</a:t>
            </a:r>
          </a:p>
          <a:p>
            <a:pPr lvl="0"/>
            <a:r>
              <a:rPr lang="pl-PL" b="1" dirty="0"/>
              <a:t>Wskaźnik liczby osób długotrwale bezrobotnych w ogólnej liczbie </a:t>
            </a:r>
            <a:r>
              <a:rPr lang="pl-PL" b="1" dirty="0" smtClean="0"/>
              <a:t>bezrobotnych</a:t>
            </a:r>
          </a:p>
          <a:p>
            <a:pPr lvl="0"/>
            <a:r>
              <a:rPr lang="pl-PL" b="1" dirty="0"/>
              <a:t>Wskaźnik liczby osób bezrobotnych do 30 roku życia na 100 zarejestrowanych </a:t>
            </a:r>
            <a:r>
              <a:rPr lang="pl-PL" b="1" dirty="0" smtClean="0"/>
              <a:t>bezrobotnych</a:t>
            </a:r>
          </a:p>
          <a:p>
            <a:r>
              <a:rPr lang="pl-PL" b="1" dirty="0"/>
              <a:t>Wskaźnik liczby bezrobotnych powyżej 50 roku życia na 100 zarejestrowanych bezrobotnych </a:t>
            </a:r>
            <a:endParaRPr lang="pl-PL" dirty="0"/>
          </a:p>
          <a:p>
            <a:pPr lvl="0"/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Wskaźniki społeczne- bezpieczeństwo publiczne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Liczba przestępstw na 100 mieszkańców dokonanych na terenie poszczególnych </a:t>
            </a:r>
            <a:r>
              <a:rPr lang="pl-PL" b="1" dirty="0" smtClean="0"/>
              <a:t>miejscowości</a:t>
            </a:r>
          </a:p>
          <a:p>
            <a:r>
              <a:rPr lang="pl-PL" b="1" dirty="0"/>
              <a:t>Wskaźnik liczby wykroczeń na 100 mieszkańców dokonanych na terenie poszczególnych miejscowości</a:t>
            </a:r>
            <a:endParaRPr lang="pl-PL" i="1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Wskaźniki społeczne-poziom nauczania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b="1" dirty="0" smtClean="0"/>
              <a:t>Wyniki  egzaminu ośmioklasisty z j. polskiego </a:t>
            </a:r>
          </a:p>
          <a:p>
            <a:pPr lvl="0"/>
            <a:r>
              <a:rPr lang="pl-PL" b="1" dirty="0" smtClean="0"/>
              <a:t>Wyniki  egzaminu ośmioklasisty z matematyki </a:t>
            </a:r>
          </a:p>
          <a:p>
            <a:pPr lvl="0"/>
            <a:r>
              <a:rPr lang="pl-PL" b="1" dirty="0" smtClean="0"/>
              <a:t>Wyniki  egzaminu ośmioklasisty z j. angielskiego 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Pozostałe wskaźniki społeczne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b="1" dirty="0" smtClean="0"/>
              <a:t>Frekwencja wyborcza</a:t>
            </a:r>
          </a:p>
          <a:p>
            <a:pPr marL="0" indent="0">
              <a:buNone/>
            </a:pPr>
            <a:endParaRPr lang="pl-PL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Wskaźniki pozostałych sfer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l-PL" b="1" dirty="0" smtClean="0"/>
              <a:t>Wskaźnik liczby podmiotów gospodarczych na 100 mieszkańców sołectwa</a:t>
            </a:r>
          </a:p>
          <a:p>
            <a:pPr lvl="0"/>
            <a:r>
              <a:rPr lang="pl-PL" b="1" dirty="0"/>
              <a:t>Ilość i rozmieszczenie wyrobów zawierających azbest na </a:t>
            </a:r>
            <a:r>
              <a:rPr lang="pl-PL" b="1" dirty="0" smtClean="0"/>
              <a:t>terenie poszczególnych miejscowości</a:t>
            </a:r>
          </a:p>
          <a:p>
            <a:pPr lvl="0"/>
            <a:r>
              <a:rPr lang="pl-PL" b="1" dirty="0"/>
              <a:t>Wskaźnik dostępu do kanalizacji sanitarnej na 100 </a:t>
            </a:r>
            <a:r>
              <a:rPr lang="pl-PL" b="1" dirty="0" smtClean="0"/>
              <a:t>mieszkańców</a:t>
            </a:r>
          </a:p>
          <a:p>
            <a:pPr lvl="0"/>
            <a:r>
              <a:rPr lang="pl-PL" b="1" dirty="0" smtClean="0"/>
              <a:t>Budynki użyteczności publicznej wymagające remontu na obszarze poszczególnych miejscowości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210</TotalTime>
  <Words>597</Words>
  <Application>Microsoft Office PowerPoint</Application>
  <PresentationFormat>Pokaz na ekranie (4:3)</PresentationFormat>
  <Paragraphs>67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Franklin Gothic Book</vt:lpstr>
      <vt:lpstr>Franklin Gothic Medium</vt:lpstr>
      <vt:lpstr>Wingdings 2</vt:lpstr>
      <vt:lpstr>Wędrówka</vt:lpstr>
      <vt:lpstr>Obszar zdegradowany i rewitalizacji Gminy Gródek</vt:lpstr>
      <vt:lpstr>Obszar zdagradowany - pojęcie</vt:lpstr>
      <vt:lpstr>Wskaźniki społeczne demografia</vt:lpstr>
      <vt:lpstr>Wskaźniki społeczne – pomoc społeczna</vt:lpstr>
      <vt:lpstr>Wskaźniki społeczne - bezrobocie</vt:lpstr>
      <vt:lpstr>Wskaźniki społeczne- bezpieczeństwo publiczne</vt:lpstr>
      <vt:lpstr>Wskaźniki społeczne-poziom nauczania</vt:lpstr>
      <vt:lpstr>Pozostałe wskaźniki społeczne</vt:lpstr>
      <vt:lpstr>Wskaźniki pozostałych sfer</vt:lpstr>
      <vt:lpstr>Wyznaczone obszary zdegradowane</vt:lpstr>
      <vt:lpstr>Obszary zdegrzdowane</vt:lpstr>
      <vt:lpstr>Obszary rewitalizacji</vt:lpstr>
      <vt:lpstr>Obszary rewitalizacji </vt:lpstr>
      <vt:lpstr>Obszar rewitalizacji</vt:lpstr>
      <vt:lpstr>Obszar rewitalizacji</vt:lpstr>
      <vt:lpstr>OBSZAR ZDAEGRADOWANY DO REWITALIZACJI NOWOSIÓŁKI</vt:lpstr>
      <vt:lpstr>OBSZAR ZDEGRADOWANY DO REWITALIZACJI ZARZECZANY</vt:lpstr>
      <vt:lpstr>OBSZAR  ZDEGRADOWANY DO REWITALIZACJI WALIŁY STACJA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Obszar zdegradowany Gminy Żyraków</dc:title>
  <dc:creator>Dell</dc:creator>
  <cp:lastModifiedBy>User</cp:lastModifiedBy>
  <cp:revision>16</cp:revision>
  <dcterms:created xsi:type="dcterms:W3CDTF">2023-06-19T09:56:49Z</dcterms:created>
  <dcterms:modified xsi:type="dcterms:W3CDTF">2025-01-31T07:37:32Z</dcterms:modified>
</cp:coreProperties>
</file>